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75" r:id="rId4"/>
    <p:sldId id="259" r:id="rId5"/>
    <p:sldId id="260" r:id="rId6"/>
    <p:sldId id="258" r:id="rId7"/>
    <p:sldId id="276" r:id="rId8"/>
    <p:sldId id="264" r:id="rId9"/>
    <p:sldId id="269" r:id="rId10"/>
    <p:sldId id="270" r:id="rId11"/>
    <p:sldId id="271" r:id="rId12"/>
    <p:sldId id="272" r:id="rId13"/>
    <p:sldId id="274" r:id="rId14"/>
    <p:sldId id="266" r:id="rId15"/>
    <p:sldId id="267" r:id="rId16"/>
    <p:sldId id="277" r:id="rId17"/>
    <p:sldId id="268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76" autoAdjust="0"/>
    <p:restoredTop sz="73333" autoAdjust="0"/>
  </p:normalViewPr>
  <p:slideViewPr>
    <p:cSldViewPr snapToGrid="0">
      <p:cViewPr varScale="1">
        <p:scale>
          <a:sx n="87" d="100"/>
          <a:sy n="87" d="100"/>
        </p:scale>
        <p:origin x="131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tiff>
</file>

<file path=ppt/media/image18.tiff>
</file>

<file path=ppt/media/image19.tiff>
</file>

<file path=ppt/media/image2.jpg>
</file>

<file path=ppt/media/image20.tiff>
</file>

<file path=ppt/media/image21.tiff>
</file>

<file path=ppt/media/image22.tiff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53f1385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53f1385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5f7ba1a94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5f7ba1a94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5f7ba1a9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5f7ba1a9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Logical ‘committee’ assessment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Dropping variables with uneven distribution of values (i.e. utilities) as add more complexity than predictive value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List out the final selection of our features here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8153f13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8153f13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8153f138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8153f138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8153f138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8153f138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8153f138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8153f138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8153f138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8153f138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7" Type="http://schemas.openxmlformats.org/officeDocument/2006/relationships/image" Target="../media/image22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tiff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883708"/>
            <a:ext cx="8520600" cy="16880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Predicting Housing Prices in Ames Iowa through Machine Learning Techniques</a:t>
            </a:r>
            <a:r>
              <a:rPr lang="en" dirty="0"/>
              <a:t> 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230300" y="3236725"/>
            <a:ext cx="6683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Rajesh Arasada, Yung Chou, Nilesh Patel, Pankaj Sharma, Tim Waterman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99CDB-C8FD-42A5-8B76-8A5677500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ridge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CAA2080-585D-4C95-BCD4-023775984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492" y="2607394"/>
            <a:ext cx="4905808" cy="25361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99B8A34-23D5-4522-A84F-95D708500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492" y="117511"/>
            <a:ext cx="4905808" cy="24898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BE4EE80-BD6A-47C4-ACE5-B6DCD1BD1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626" y="1480038"/>
            <a:ext cx="2452499" cy="273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33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85171-18C9-456B-9187-2D2BE4060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lasso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7EA4B2-283A-4FF3-9C32-A15B62758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162" y="2519622"/>
            <a:ext cx="4867138" cy="25176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96BD63E-2DFB-43C0-905C-89ACB2FC0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162" y="117511"/>
            <a:ext cx="4867138" cy="25096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5C79FD-F70C-4C0B-B0BA-F810042E5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625" y="1480037"/>
            <a:ext cx="2452500" cy="273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8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5B961-9B51-4F85-B83A-F045B9875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net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0076A1-E09C-4C00-A73A-B2693660B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162" y="107001"/>
            <a:ext cx="4840385" cy="25235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10FB57-6CE5-4923-A965-E5012529E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162" y="2534970"/>
            <a:ext cx="4867138" cy="25130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DC5D36-DC09-4185-BD04-B39E3B813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587" y="1480037"/>
            <a:ext cx="2425538" cy="270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353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EE7B9C68-BF8B-F045-AB40-16721BB57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4933" y="585923"/>
            <a:ext cx="2162175" cy="201930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5DD2C30-4586-EE4B-98FB-9D78F173B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991319"/>
              </p:ext>
            </p:extLst>
          </p:nvPr>
        </p:nvGraphicFramePr>
        <p:xfrm>
          <a:off x="1387366" y="3284522"/>
          <a:ext cx="5875283" cy="145275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545021">
                  <a:extLst>
                    <a:ext uri="{9D8B030D-6E8A-4147-A177-3AD203B41FA5}">
                      <a16:colId xmlns:a16="http://schemas.microsoft.com/office/drawing/2014/main" val="3826145806"/>
                    </a:ext>
                  </a:extLst>
                </a:gridCol>
                <a:gridCol w="1492469">
                  <a:extLst>
                    <a:ext uri="{9D8B030D-6E8A-4147-A177-3AD203B41FA5}">
                      <a16:colId xmlns:a16="http://schemas.microsoft.com/office/drawing/2014/main" val="2132928783"/>
                    </a:ext>
                  </a:extLst>
                </a:gridCol>
                <a:gridCol w="2837793">
                  <a:extLst>
                    <a:ext uri="{9D8B030D-6E8A-4147-A177-3AD203B41FA5}">
                      <a16:colId xmlns:a16="http://schemas.microsoft.com/office/drawing/2014/main" val="1820790581"/>
                    </a:ext>
                  </a:extLst>
                </a:gridCol>
              </a:tblGrid>
              <a:tr h="3470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Model</a:t>
                      </a:r>
                      <a:endParaRPr lang="en-US" sz="1100" dirty="0">
                        <a:latin typeface="Candara" panose="020E0502030303020204" pitchFamily="34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RMSE</a:t>
                      </a:r>
                      <a:endParaRPr lang="en-US" sz="1100" dirty="0">
                        <a:latin typeface="Candara" panose="020E0502030303020204" pitchFamily="34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Comments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99616767"/>
                  </a:ext>
                </a:extLst>
              </a:tr>
              <a:tr h="4347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Linear Regression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0.1685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49 features, </a:t>
                      </a:r>
                      <a:r>
                        <a:rPr lang="en-US" sz="1100" dirty="0" err="1"/>
                        <a:t>TotalLivingSpace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12466991"/>
                  </a:ext>
                </a:extLst>
              </a:tr>
              <a:tr h="434731">
                <a:tc>
                  <a:txBody>
                    <a:bodyPr/>
                    <a:lstStyle/>
                    <a:p>
                      <a:r>
                        <a:rPr lang="en-US" sz="1100" dirty="0"/>
                        <a:t>Linear Regression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0.1317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Squared # Bedrooms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55181242"/>
                  </a:ext>
                </a:extLst>
              </a:tr>
              <a:tr h="219273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75866958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0ADC3D4D-422E-F94A-B804-82099B40A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241" y="585923"/>
            <a:ext cx="1885950" cy="12668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F19151-7AFE-4146-AF58-32B931CC7C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1852748"/>
            <a:ext cx="1781175" cy="12668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3C059E-01C8-B243-A4DA-71FB5CE6C9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9178" y="585923"/>
            <a:ext cx="1885950" cy="1266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19A9D8-5BEE-8149-BE0C-B3128041ED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2053" y="1852748"/>
            <a:ext cx="1743075" cy="12668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C50DED4-161A-1E45-BC38-AD32972F1B69}"/>
              </a:ext>
            </a:extLst>
          </p:cNvPr>
          <p:cNvSpPr/>
          <p:nvPr/>
        </p:nvSpPr>
        <p:spPr>
          <a:xfrm>
            <a:off x="857313" y="13019"/>
            <a:ext cx="742937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b="1" dirty="0">
                <a:latin typeface="Candara" panose="020E0502030303020204" pitchFamily="34" charset="0"/>
              </a:rPr>
              <a:t>Predicting house prices using linear models</a:t>
            </a:r>
            <a:endParaRPr lang="en-US" sz="30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4A33E5E-EB06-5940-A241-B7B6C9763D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2925" y="585923"/>
            <a:ext cx="2152650" cy="20193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BD691B6-8E2E-DA4E-9204-02525B241F5A}"/>
              </a:ext>
            </a:extLst>
          </p:cNvPr>
          <p:cNvSpPr/>
          <p:nvPr/>
        </p:nvSpPr>
        <p:spPr>
          <a:xfrm>
            <a:off x="924579" y="2524576"/>
            <a:ext cx="2677833" cy="2740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87C5B6-0C1F-0B4C-BC57-CBB2872818CB}"/>
              </a:ext>
            </a:extLst>
          </p:cNvPr>
          <p:cNvSpPr txBox="1"/>
          <p:nvPr/>
        </p:nvSpPr>
        <p:spPr>
          <a:xfrm>
            <a:off x="2935239" y="2501348"/>
            <a:ext cx="10586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latin typeface="Candara" panose="020E0502030303020204" pitchFamily="34" charset="0"/>
              </a:rPr>
              <a:t>TotalLivingSpace</a:t>
            </a:r>
            <a:endParaRPr lang="en-US" sz="900" dirty="0">
              <a:latin typeface="Candara" panose="020E0502030303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516AFA-DBA1-ED4F-B1DD-17D35D82B977}"/>
              </a:ext>
            </a:extLst>
          </p:cNvPr>
          <p:cNvSpPr txBox="1"/>
          <p:nvPr/>
        </p:nvSpPr>
        <p:spPr>
          <a:xfrm>
            <a:off x="1039953" y="2524576"/>
            <a:ext cx="9520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latin typeface="Candara" panose="020E0502030303020204" pitchFamily="34" charset="0"/>
              </a:rPr>
              <a:t>LotArea</a:t>
            </a:r>
            <a:endParaRPr lang="en-US" sz="9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683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84039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825" y="93713"/>
            <a:ext cx="8281150" cy="495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A03B73-AB3E-4D05-BD7A-C7A891760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8E5175-8EAD-4489-A33D-035839290B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Linear mode: 014667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Tree-based: 014952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FD30A2-9665-42A7-8ED6-EFA338610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265" y="1654736"/>
            <a:ext cx="6400800" cy="5908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70D01C-CA98-4E08-8812-BD356D3B6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65" y="3253562"/>
            <a:ext cx="6400800" cy="824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6851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927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Feature selection is difficult and subjective!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Heart on common sense, mind on statistics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The following features appear to have much influence on a house price: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Total Living Area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External Condition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Month Sold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Overall Quality</a:t>
            </a:r>
          </a:p>
          <a:p>
            <a:r>
              <a:rPr lang="en-US" dirty="0"/>
              <a:t>For the tree-based models,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Total Living Area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Month Sold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Number of Bathroom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Kitchen Quality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sp>
        <p:nvSpPr>
          <p:cNvPr id="148" name="Google Shape;14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 and </a:t>
            </a:r>
            <a:r>
              <a:rPr lang="en-US" dirty="0"/>
              <a:t>l</a:t>
            </a:r>
            <a:r>
              <a:rPr lang="en" dirty="0"/>
              <a:t>essons learned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Purpose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771475"/>
            <a:ext cx="8520600" cy="41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/>
              <a:t>For Industry</a:t>
            </a:r>
            <a:r>
              <a:rPr lang="en" sz="1600" dirty="0"/>
              <a:t>: Understand which housing aspects are valued by consumers, in order to accurately price assets, and evaluate undervalued/overvalued assets n the market.  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/>
              <a:t>For Consumers</a:t>
            </a:r>
            <a:r>
              <a:rPr lang="en" sz="1600" dirty="0"/>
              <a:t>: Understand how much they might expect to pay for specific features/aspects of a new home.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/>
              <a:t>Presentation Outline:</a:t>
            </a:r>
            <a:br>
              <a:rPr lang="en" dirty="0"/>
            </a:br>
            <a:r>
              <a:rPr lang="en" sz="1600" dirty="0"/>
              <a:t>	Visualizing Data</a:t>
            </a:r>
            <a:br>
              <a:rPr lang="en" sz="1600" dirty="0"/>
            </a:br>
            <a:r>
              <a:rPr lang="en" sz="1600" dirty="0"/>
              <a:t>	Missing Data</a:t>
            </a:r>
            <a:br>
              <a:rPr lang="en" sz="1600" dirty="0"/>
            </a:br>
            <a:r>
              <a:rPr lang="en" sz="1600" dirty="0"/>
              <a:t>	Feature Selection</a:t>
            </a:r>
            <a:br>
              <a:rPr lang="en" sz="1600" dirty="0"/>
            </a:br>
            <a:r>
              <a:rPr lang="en" sz="1600" dirty="0"/>
              <a:t>	Data Transformation</a:t>
            </a:r>
            <a:br>
              <a:rPr lang="en" sz="1600" dirty="0"/>
            </a:br>
            <a:r>
              <a:rPr lang="en" sz="1600" dirty="0"/>
              <a:t>	Linear Models</a:t>
            </a:r>
            <a:br>
              <a:rPr lang="en" sz="1600" dirty="0"/>
            </a:br>
            <a:r>
              <a:rPr lang="en" sz="1600" dirty="0"/>
              <a:t>	Tree Models</a:t>
            </a:r>
            <a:br>
              <a:rPr lang="en" sz="1600" dirty="0"/>
            </a:br>
            <a:r>
              <a:rPr lang="en" sz="1600" dirty="0"/>
              <a:t>	KNN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1E048D-7515-4E39-A88F-634BB3257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4AB0B0-C5E5-4ED9-BF6B-100300B54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44" y="1037134"/>
            <a:ext cx="7898912" cy="410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219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20600" cy="4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we drop few unwanted columns, which don't have any impact on sale price. Then we change the data type of the ‘MSSubClass’ features from numeric to string.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Missing Values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Flagging as 'No': 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BsmtFinType1, BsmtFinType2, GarageType, GarageFinish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Values are Missing, Because there is no Garage and Basement.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Impute the Mode: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Electrical,Exterior1st, GarageCars, MSZoning, KitchenQual, MasVnrType, SaleType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Impute Zero: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GarageQual, GarageCond, BsmtCond, BsmtExposure, BsmtQual, FireplaceQu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Changing categorical ranking into numerical scale values.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Dummify remaining categorical features.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/>
        </p:nvSpPr>
        <p:spPr>
          <a:xfrm>
            <a:off x="524625" y="913350"/>
            <a:ext cx="8188800" cy="41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Derived Features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Feature: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TotalSF = TotalBsmtSF + GrLivArea + all other areas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TotalBaths = FullBath + BsmtFullBath + .5(HalfBath + BsmtHalfBath)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YearBuilt_Age = 2018 - YearBuilt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Dropping columns which are repeated: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TotalBsmtSF = sum of(BsmtFinSF1, BsmtFinSF2, BsmtUnfSF')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GrLivAre = sum of(1stFlrSF, 2ndFlrSF)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Taking log of ‘SalePrice’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488775" y="265400"/>
            <a:ext cx="82605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Features Engineering</a:t>
            </a:r>
            <a:endParaRPr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Understanding and </a:t>
            </a:r>
            <a:r>
              <a:rPr lang="en-US" dirty="0"/>
              <a:t>v</a:t>
            </a:r>
            <a:r>
              <a:rPr lang="en" dirty="0"/>
              <a:t>isualizing data</a:t>
            </a: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Missing values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Boruta as starting point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Random Forest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5775" y="1227525"/>
            <a:ext cx="5460650" cy="105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72" y="2491120"/>
            <a:ext cx="5028104" cy="254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1125" y="2880200"/>
            <a:ext cx="4023574" cy="16919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232BC8-D215-4F97-A4F1-AC7C6B1E8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30" y="1057968"/>
            <a:ext cx="8827773" cy="1463167"/>
          </a:xfrm>
          <a:prstGeom prst="rect">
            <a:avLst/>
          </a:prstGeom>
        </p:spPr>
      </p:pic>
      <p:pic>
        <p:nvPicPr>
          <p:cNvPr id="3" name="Google Shape;113;p20">
            <a:extLst>
              <a:ext uri="{FF2B5EF4-FFF2-40B4-BE49-F238E27FC236}">
                <a16:creationId xmlns:a16="http://schemas.microsoft.com/office/drawing/2014/main" id="{E7B8EB4B-077F-4F87-8EF1-CC6B77BA0FF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642" y="2652002"/>
            <a:ext cx="8010525" cy="1390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6850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Models</a:t>
            </a:r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Individual team models, best “crowdsourced” results selected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Multivariable linear models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Ridge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Lasso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Elastic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Plot different values for different attempts by different team members for different models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4116B0-EB4F-404C-90DD-5A464033E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523" y="0"/>
            <a:ext cx="6938954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00514AA-0D3A-4537-AA5C-911E10DD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17275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422</Words>
  <Application>Microsoft Office PowerPoint</Application>
  <PresentationFormat>On-screen Show (16:9)</PresentationFormat>
  <Paragraphs>93</Paragraphs>
  <Slides>17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Candara</vt:lpstr>
      <vt:lpstr>Simple Light</vt:lpstr>
      <vt:lpstr>Predicting Housing Prices in Ames Iowa through Machine Learning Techniques </vt:lpstr>
      <vt:lpstr>Purpose</vt:lpstr>
      <vt:lpstr>Missingness</vt:lpstr>
      <vt:lpstr>Data Cleaning</vt:lpstr>
      <vt:lpstr>PowerPoint Presentation</vt:lpstr>
      <vt:lpstr>Understanding and visualizing data</vt:lpstr>
      <vt:lpstr>PowerPoint Presentation</vt:lpstr>
      <vt:lpstr>Linear Models</vt:lpstr>
      <vt:lpstr>lm</vt:lpstr>
      <vt:lpstr>ridge</vt:lpstr>
      <vt:lpstr>lasso</vt:lpstr>
      <vt:lpstr>elastic net</vt:lpstr>
      <vt:lpstr>PowerPoint Presentation</vt:lpstr>
      <vt:lpstr>PowerPoint Presentation</vt:lpstr>
      <vt:lpstr>PowerPoint Presentation</vt:lpstr>
      <vt:lpstr>Scores</vt:lpstr>
      <vt:lpstr>Conclusions and 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Housing Prices in Ames Iowa through Machine Learning Techniques</dc:title>
  <dc:creator>da</dc:creator>
  <cp:lastModifiedBy>da</cp:lastModifiedBy>
  <cp:revision>19</cp:revision>
  <dcterms:modified xsi:type="dcterms:W3CDTF">2018-11-19T18:46:51Z</dcterms:modified>
</cp:coreProperties>
</file>